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2" r:id="rId3"/>
    <p:sldId id="257" r:id="rId4"/>
    <p:sldId id="263" r:id="rId5"/>
    <p:sldId id="3314" r:id="rId6"/>
    <p:sldId id="264" r:id="rId7"/>
    <p:sldId id="258" r:id="rId8"/>
    <p:sldId id="259" r:id="rId9"/>
    <p:sldId id="260" r:id="rId10"/>
    <p:sldId id="3317" r:id="rId11"/>
    <p:sldId id="261" r:id="rId12"/>
    <p:sldId id="3315" r:id="rId13"/>
    <p:sldId id="3316" r:id="rId14"/>
    <p:sldId id="3318" r:id="rId15"/>
    <p:sldId id="3319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66"/>
  </p:normalViewPr>
  <p:slideViewPr>
    <p:cSldViewPr snapToGrid="0" snapToObjects="1">
      <p:cViewPr varScale="1">
        <p:scale>
          <a:sx n="144" d="100"/>
          <a:sy n="144" d="100"/>
        </p:scale>
        <p:origin x="218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65627-F2BE-244B-87E7-42746E5399E1}" type="datetimeFigureOut">
              <a:rPr lang="en-US" smtClean="0"/>
              <a:t>2/22/21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36659-D646-A945-8D16-987E78343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874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DF6B0-5CC7-CA4A-86FE-736572131E32}" type="datetimeFigureOut">
              <a:rPr lang="en-US" smtClean="0"/>
              <a:t>2/22/21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0C9A-423D-404A-B4D0-D1BA572F4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30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492" y="2307703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709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5126-F12E-114A-B956-D6E135E52E24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www.patriotservicesnetwork.com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199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61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217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9892-42F1-2041-BFFE-83ABD97D4F73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9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12B1-9C52-A548-A578-541BFF463A91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7847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61923"/>
            <a:ext cx="4038600" cy="296424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161923"/>
            <a:ext cx="4038600" cy="296424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4348-BAB7-9F4D-AC7A-E7156F2101DD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1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4763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82585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522347"/>
            <a:ext cx="4040188" cy="26038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88102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522347"/>
            <a:ext cx="4041775" cy="26038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EA3A-AEBC-E74E-9BBD-661AE8CFBC21}" type="datetime1">
              <a:rPr lang="en-US" smtClean="0"/>
              <a:t>2/22/21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0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960-9B56-8B42-89D4-F8358CB74187}" type="datetime1">
              <a:rPr lang="en-US" smtClean="0"/>
              <a:t>2/22/21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4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784-9CBF-CB4F-83C4-FF29C0270E4F}" type="datetime1">
              <a:rPr lang="en-US" smtClean="0"/>
              <a:t>2/22/21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1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6645"/>
            <a:ext cx="3008313" cy="10536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06645"/>
            <a:ext cx="5111750" cy="441951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765029"/>
            <a:ext cx="3008313" cy="33611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4829-8A02-4241-8417-7F1E11BFB8A5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57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9203" y="1653725"/>
            <a:ext cx="6984495" cy="30738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8EA5-C81C-684B-88C9-239F8594D838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6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00002"/>
            </a:gs>
            <a:gs pos="84000">
              <a:srgbClr val="FFFFFF">
                <a:alpha val="75000"/>
              </a:srgb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7934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D2FB1619-AB32-8F4D-8CF5-7DF804F6970E}" type="datetime1">
              <a:rPr lang="en-US" smtClean="0"/>
              <a:pPr/>
              <a:t>2/22/21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A7537E8-110F-EC48-AB18-5596B571139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15564" r="8560" b="31530"/>
          <a:stretch/>
        </p:blipFill>
        <p:spPr>
          <a:xfrm>
            <a:off x="2671970" y="0"/>
            <a:ext cx="3800061" cy="149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688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riotservicesnetwork.com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george@patriotservicesnetwork.com" TargetMode="External"/><Relationship Id="rId4" Type="http://schemas.openxmlformats.org/officeDocument/2006/relationships/hyperlink" Target="mailto:elliott@patriotservicesnetwork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1476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PSN Overview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21480"/>
            <a:ext cx="6400800" cy="1752600"/>
          </a:xfrm>
        </p:spPr>
        <p:txBody>
          <a:bodyPr/>
          <a:lstStyle/>
          <a:p>
            <a:r>
              <a:rPr lang="en-US" b="1" dirty="0"/>
              <a:t>Prepared for</a:t>
            </a:r>
          </a:p>
          <a:p>
            <a:r>
              <a:rPr lang="en-US" b="1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AABF-B97F-0A48-9FD7-5696DBC10785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</a:t>
            </a:fld>
            <a:endParaRPr kumimoji="0"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D887CD-23A7-D344-BD01-532A0C57EBE3}"/>
              </a:ext>
            </a:extLst>
          </p:cNvPr>
          <p:cNvSpPr txBox="1"/>
          <p:nvPr/>
        </p:nvSpPr>
        <p:spPr>
          <a:xfrm>
            <a:off x="3172674" y="4112594"/>
            <a:ext cx="2798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Petite Gateau</a:t>
            </a:r>
          </a:p>
        </p:txBody>
      </p:sp>
    </p:spTree>
    <p:extLst>
      <p:ext uri="{BB962C8B-B14F-4D97-AF65-F5344CB8AC3E}">
        <p14:creationId xmlns:p14="http://schemas.microsoft.com/office/powerpoint/2010/main" val="1780368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12B1-9C52-A548-A578-541BFF463A91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10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D65B790-BCA6-934D-85A5-10D9A6163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613025"/>
            <a:ext cx="7772400" cy="1500187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“PSN’s portfolio of service offerings, created for the restaurant industry, provides unmatched value and clarity to your business!” </a:t>
            </a:r>
          </a:p>
          <a:p>
            <a:r>
              <a:rPr lang="en-US" dirty="0">
                <a:solidFill>
                  <a:srgbClr val="002060"/>
                </a:solidFill>
              </a:rPr>
              <a:t>                                                                                 – George Schaefer, PSN COO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88206C-2378-0C48-865F-0FE9C8152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Detailed Service offerings</a:t>
            </a:r>
          </a:p>
        </p:txBody>
      </p:sp>
    </p:spTree>
    <p:extLst>
      <p:ext uri="{BB962C8B-B14F-4D97-AF65-F5344CB8AC3E}">
        <p14:creationId xmlns:p14="http://schemas.microsoft.com/office/powerpoint/2010/main" val="3518225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933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Technology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0186"/>
            <a:ext cx="8229600" cy="347096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Software Implementations</a:t>
            </a:r>
          </a:p>
          <a:p>
            <a:pPr lvl="1"/>
            <a:r>
              <a:rPr lang="en-US" sz="1200" b="1" dirty="0"/>
              <a:t>Back-office software selection and implementation services (SAP, Oracle, JDE, Salesforce, NetSuite, </a:t>
            </a:r>
            <a:r>
              <a:rPr lang="en-US" sz="1200" b="1" dirty="0" err="1"/>
              <a:t>etc</a:t>
            </a:r>
            <a:r>
              <a:rPr lang="en-US" sz="1200" b="1" dirty="0"/>
              <a:t>)</a:t>
            </a:r>
          </a:p>
          <a:p>
            <a:pPr lvl="1"/>
            <a:r>
              <a:rPr lang="en-US" sz="1200" b="1" dirty="0"/>
              <a:t>Hardware and software upgrades</a:t>
            </a:r>
          </a:p>
          <a:p>
            <a:pPr lvl="1"/>
            <a:r>
              <a:rPr lang="en-US" sz="1200" b="1" dirty="0"/>
              <a:t>Cloud strategies and deployments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Application Development</a:t>
            </a:r>
          </a:p>
          <a:p>
            <a:pPr lvl="1"/>
            <a:r>
              <a:rPr lang="en-US" sz="1200" b="1" dirty="0"/>
              <a:t>Mobile application development</a:t>
            </a:r>
          </a:p>
          <a:p>
            <a:pPr lvl="1"/>
            <a:r>
              <a:rPr lang="en-US" sz="1200" b="1" dirty="0"/>
              <a:t>Business analytics dashboard development</a:t>
            </a:r>
          </a:p>
          <a:p>
            <a:pPr lvl="1"/>
            <a:r>
              <a:rPr lang="en-US" sz="1200" b="1" dirty="0"/>
              <a:t>Disparate systems integration (3</a:t>
            </a:r>
            <a:r>
              <a:rPr lang="en-US" sz="1200" b="1" baseline="30000" dirty="0"/>
              <a:t>rd</a:t>
            </a:r>
            <a:r>
              <a:rPr lang="en-US" sz="1200" b="1" dirty="0"/>
              <a:t> party delivery, </a:t>
            </a:r>
            <a:r>
              <a:rPr lang="en-US" sz="1200" b="1" dirty="0" err="1"/>
              <a:t>etc</a:t>
            </a:r>
            <a:r>
              <a:rPr lang="en-US" sz="1200" b="1" dirty="0"/>
              <a:t>)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Application Management Support</a:t>
            </a:r>
          </a:p>
          <a:p>
            <a:pPr lvl="1"/>
            <a:r>
              <a:rPr lang="en-US" sz="1200" b="1" dirty="0"/>
              <a:t>Complete 24/7 IT remote support from PSN’s nearshore Technology Solution Centers</a:t>
            </a:r>
          </a:p>
          <a:p>
            <a:pPr lvl="1"/>
            <a:r>
              <a:rPr lang="en-US" sz="1200" b="1" dirty="0"/>
              <a:t>IT Managed services for hardware, software, and databases</a:t>
            </a:r>
          </a:p>
          <a:p>
            <a:pPr lvl="1"/>
            <a:r>
              <a:rPr lang="en-US" sz="1200" b="1" dirty="0"/>
              <a:t>Restaurant experienced technologists</a:t>
            </a:r>
          </a:p>
          <a:p>
            <a:pPr marL="400050" lvl="1" indent="0">
              <a:buNone/>
            </a:pPr>
            <a:endParaRPr lang="en-US" sz="1600" b="1" dirty="0">
              <a:solidFill>
                <a:srgbClr val="002060"/>
              </a:solidFill>
            </a:endParaRPr>
          </a:p>
          <a:p>
            <a:pPr marL="685800" lvl="1"/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9892-42F1-2041-BFFE-83ABD97D4F73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43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933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Construction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0186"/>
            <a:ext cx="8229600" cy="347096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New Restaurant Construction </a:t>
            </a:r>
          </a:p>
          <a:p>
            <a:pPr lvl="1"/>
            <a:r>
              <a:rPr lang="en-US" sz="1200" b="1" dirty="0"/>
              <a:t>Site selection assistance, architectural blueprint creation, and designer services</a:t>
            </a:r>
          </a:p>
          <a:p>
            <a:pPr lvl="1"/>
            <a:r>
              <a:rPr lang="en-US" sz="1200" b="1" dirty="0"/>
              <a:t>Ground up construction and multi-unit national rollouts</a:t>
            </a:r>
          </a:p>
          <a:p>
            <a:pPr lvl="1"/>
            <a:r>
              <a:rPr lang="en-US" sz="1200" b="1" dirty="0"/>
              <a:t>Focused services from fine dining to quick serve restaurants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Existing Restaurant Construction</a:t>
            </a:r>
          </a:p>
          <a:p>
            <a:pPr lvl="1"/>
            <a:r>
              <a:rPr lang="en-US" sz="1200" b="1" dirty="0"/>
              <a:t>“Front” and “back” of the house remodeling</a:t>
            </a:r>
          </a:p>
          <a:p>
            <a:pPr lvl="1"/>
            <a:r>
              <a:rPr lang="en-US" sz="1200" b="1" dirty="0"/>
              <a:t>Exterior renovations, repairs, and expansions</a:t>
            </a:r>
          </a:p>
          <a:p>
            <a:pPr lvl="1"/>
            <a:r>
              <a:rPr lang="en-US" sz="1200" b="1" dirty="0"/>
              <a:t>Full-service sourcing consolidation (graphics, millwork, signage, </a:t>
            </a:r>
            <a:r>
              <a:rPr lang="en-US" sz="1200" b="1" dirty="0" err="1"/>
              <a:t>etc</a:t>
            </a:r>
            <a:r>
              <a:rPr lang="en-US" sz="1200" b="1" dirty="0"/>
              <a:t>)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PSN’s Proprietary Delivery Methodology </a:t>
            </a:r>
          </a:p>
          <a:p>
            <a:pPr lvl="1"/>
            <a:r>
              <a:rPr lang="en-US" sz="1200" b="1" dirty="0"/>
              <a:t>Real time project status analytics available to our clients</a:t>
            </a:r>
          </a:p>
          <a:p>
            <a:pPr lvl="1"/>
            <a:r>
              <a:rPr lang="en-US" sz="1200" b="1" dirty="0"/>
              <a:t>Fully transparent project delivery schedules</a:t>
            </a:r>
          </a:p>
          <a:p>
            <a:pPr lvl="1"/>
            <a:r>
              <a:rPr lang="en-US" sz="1200" b="1" dirty="0"/>
              <a:t>Fix fee priced engagements</a:t>
            </a:r>
          </a:p>
          <a:p>
            <a:pPr marL="400050" lvl="1" indent="0">
              <a:buNone/>
            </a:pPr>
            <a:endParaRPr lang="en-US" sz="1600" b="1" dirty="0">
              <a:solidFill>
                <a:srgbClr val="002060"/>
              </a:solidFill>
            </a:endParaRPr>
          </a:p>
          <a:p>
            <a:pPr marL="685800" lvl="1"/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9892-42F1-2041-BFFE-83ABD97D4F73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18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198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Restaurant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0855"/>
            <a:ext cx="8229600" cy="347096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New Restaurant Consulting </a:t>
            </a:r>
          </a:p>
          <a:p>
            <a:pPr lvl="1"/>
            <a:r>
              <a:rPr lang="en-US" sz="1200" b="1" dirty="0"/>
              <a:t>Concept Development</a:t>
            </a:r>
          </a:p>
          <a:p>
            <a:pPr lvl="1"/>
            <a:r>
              <a:rPr lang="en-US" sz="1200" b="1" dirty="0"/>
              <a:t>Site Development Consulting</a:t>
            </a:r>
          </a:p>
          <a:p>
            <a:pPr lvl="1"/>
            <a:r>
              <a:rPr lang="en-US" sz="1200" b="1" dirty="0"/>
              <a:t>Startup Consulting</a:t>
            </a:r>
          </a:p>
          <a:p>
            <a:pPr lvl="1"/>
            <a:r>
              <a:rPr lang="en-US" sz="1200" b="1" dirty="0"/>
              <a:t>Corporate Contract Staffing (Marketing, FBC’s, Operations, and Training)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Existing Restaurant Consulting</a:t>
            </a:r>
          </a:p>
          <a:p>
            <a:pPr lvl="1"/>
            <a:r>
              <a:rPr lang="en-US" sz="1200" b="1" dirty="0"/>
              <a:t>Operational Analysis</a:t>
            </a:r>
          </a:p>
          <a:p>
            <a:pPr lvl="1"/>
            <a:r>
              <a:rPr lang="en-US" sz="1200" b="1" dirty="0"/>
              <a:t>Quality Assurance and Audit Services</a:t>
            </a:r>
          </a:p>
          <a:p>
            <a:pPr lvl="1"/>
            <a:r>
              <a:rPr lang="en-US" sz="1200" b="1" dirty="0"/>
              <a:t>GM Operations Training</a:t>
            </a:r>
          </a:p>
          <a:p>
            <a:pPr lvl="1"/>
            <a:r>
              <a:rPr lang="en-US" sz="1200" b="1" dirty="0"/>
              <a:t>Corporate Contract Staffing (Marketing, FBC’s, Operations, and Training)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Outsourced Restaurant Management</a:t>
            </a:r>
          </a:p>
          <a:p>
            <a:pPr lvl="1"/>
            <a:r>
              <a:rPr lang="en-US" sz="1200" b="1" dirty="0"/>
              <a:t>Operational Takeover of Existing Underperforming Restaurant Locations</a:t>
            </a:r>
          </a:p>
          <a:p>
            <a:pPr lvl="1"/>
            <a:r>
              <a:rPr lang="en-US" sz="1200" b="1" dirty="0"/>
              <a:t>Corporate Owned or Franchisee Models</a:t>
            </a:r>
          </a:p>
          <a:p>
            <a:pPr lvl="1"/>
            <a:r>
              <a:rPr lang="en-US" sz="1200" b="1" dirty="0"/>
              <a:t>Multiple Deal Structures Available (Royalties, Profit Sharing, Rent+, </a:t>
            </a:r>
            <a:r>
              <a:rPr lang="en-US" sz="1200" b="1" dirty="0" err="1"/>
              <a:t>etc</a:t>
            </a:r>
            <a:r>
              <a:rPr lang="en-US" sz="1200" b="1" dirty="0"/>
              <a:t>)</a:t>
            </a:r>
          </a:p>
          <a:p>
            <a:pPr marL="400050" lvl="1" indent="0">
              <a:buNone/>
            </a:pPr>
            <a:endParaRPr lang="en-US" sz="1600" b="1" dirty="0">
              <a:solidFill>
                <a:srgbClr val="002060"/>
              </a:solidFill>
            </a:endParaRPr>
          </a:p>
          <a:p>
            <a:pPr marL="685800" lvl="1"/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9892-42F1-2041-BFFE-83ABD97D4F73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35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C090D-EC6E-BA46-BE7A-E5650C95D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3716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Don’t Take Our Word For It…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7361D-7E3E-F14C-BD84-083B20409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9892-42F1-2041-BFFE-83ABD97D4F73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9CAC6-0E0E-1144-8CB1-08239AA76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AF66B-3C41-2249-9D64-AE57FF8C1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521FA0-0F98-214E-91C6-7FCF7CAD5543}"/>
              </a:ext>
            </a:extLst>
          </p:cNvPr>
          <p:cNvSpPr/>
          <p:nvPr/>
        </p:nvSpPr>
        <p:spPr>
          <a:xfrm>
            <a:off x="457200" y="1971842"/>
            <a:ext cx="82296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“By utilizing PSN’s different services offerings, Schlotzsky’s identified numerous aspects of our business that significantly impacted profitability”— Kelly Roddy, President of Schlotzsky's Restaurants</a:t>
            </a:r>
          </a:p>
          <a:p>
            <a:endParaRPr lang="en-US" sz="1600" dirty="0"/>
          </a:p>
          <a:p>
            <a:r>
              <a:rPr lang="en-US" sz="1600" dirty="0"/>
              <a:t>“PSN assessed our environment, developed a strategic roadmap, and implemented solutions that changed our forecasted profitability. We then utilized PSN’s support services to protect those gains! – Brad Wilton, CIO Valley Proteins</a:t>
            </a:r>
          </a:p>
          <a:p>
            <a:endParaRPr lang="en-US" sz="1600" dirty="0"/>
          </a:p>
          <a:p>
            <a:r>
              <a:rPr lang="en-US" sz="1600" dirty="0"/>
              <a:t>“Fantastic work George, Elliott, Chuck and the whole team at Patriot Services Network. Professionalism, honesty and class throughout. Can’t wait to work with PSN on my 9 other locations!” – JJ Ramsey, Schlotzsky’s Franchisee</a:t>
            </a:r>
          </a:p>
          <a:p>
            <a:endParaRPr lang="en-US" sz="1600" dirty="0"/>
          </a:p>
          <a:p>
            <a:r>
              <a:rPr lang="en-US" sz="1600" dirty="0"/>
              <a:t>“PSN handled everything with my store conversion! They far exceeded our expectations, and the results are amazing!” – Michele Webb, Restaurant Owner</a:t>
            </a:r>
          </a:p>
          <a:p>
            <a:endParaRPr lang="en-US" sz="1600" dirty="0"/>
          </a:p>
          <a:p>
            <a:r>
              <a:rPr lang="en-US" sz="1600" dirty="0"/>
              <a:t>“I chose PSN because it was obvious my best interests came first and foremost. They make every effort to minimize store disruption” – Janet Tavernier, Restaurant Owner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54012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3B967-7D3D-0C44-A6AF-7F576CB70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85433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D4F48-9E8B-EC4A-9F68-7A243DFB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9892-42F1-2041-BFFE-83ABD97D4F73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AA745-57E3-6747-AA20-820B4F97D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D6D5C-4467-D641-B998-21533D715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2394DA-74CA-6F41-A632-1D14235D607A}"/>
              </a:ext>
            </a:extLst>
          </p:cNvPr>
          <p:cNvSpPr txBox="1"/>
          <p:nvPr/>
        </p:nvSpPr>
        <p:spPr>
          <a:xfrm>
            <a:off x="457200" y="2675609"/>
            <a:ext cx="7404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Determine which PSN services need to be utilized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Confirm scope and locations for 2020/2021 remodels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Develop pricing and contract agreements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Develop prioritized rollout plan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71AE2C8-57DE-A14A-AF20-BC157F2309D4}"/>
              </a:ext>
            </a:extLst>
          </p:cNvPr>
          <p:cNvSpPr txBox="1">
            <a:spLocks/>
          </p:cNvSpPr>
          <p:nvPr/>
        </p:nvSpPr>
        <p:spPr>
          <a:xfrm>
            <a:off x="457200" y="43268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372188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1667368"/>
            <a:ext cx="8229600" cy="994013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Contact Us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01" y="2935404"/>
            <a:ext cx="3612864" cy="2601796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3622"/>
            <a:ext cx="4041775" cy="3185541"/>
          </a:xfrm>
        </p:spPr>
        <p:txBody>
          <a:bodyPr/>
          <a:lstStyle/>
          <a:p>
            <a:pPr marL="0" indent="0">
              <a:lnSpc>
                <a:spcPct val="140000"/>
              </a:lnSpc>
              <a:buNone/>
            </a:pPr>
            <a:r>
              <a:rPr lang="en-US" sz="1500" b="1" dirty="0">
                <a:solidFill>
                  <a:srgbClr val="FFFFFF"/>
                </a:solidFill>
              </a:rPr>
              <a:t>Toll-free : 800-264-7879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1500" b="1" dirty="0">
                <a:solidFill>
                  <a:srgbClr val="FFFFFF"/>
                </a:solidFill>
              </a:rPr>
              <a:t>Website : </a:t>
            </a:r>
            <a:r>
              <a:rPr lang="en-US" sz="1500" b="1" dirty="0">
                <a:solidFill>
                  <a:srgbClr val="0000FF"/>
                </a:solidFill>
                <a:hlinkClick r:id="rId3"/>
              </a:rPr>
              <a:t>www.patriotservicesnetwork.com</a:t>
            </a:r>
            <a:endParaRPr lang="en-US" sz="1500" b="1" dirty="0">
              <a:solidFill>
                <a:srgbClr val="0000FF"/>
              </a:solidFill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en-US" sz="1500" b="1" dirty="0">
                <a:solidFill>
                  <a:srgbClr val="FFFFFF"/>
                </a:solidFill>
              </a:rPr>
              <a:t>Email : </a:t>
            </a:r>
            <a:r>
              <a:rPr lang="en-US" sz="1500" b="1" dirty="0">
                <a:solidFill>
                  <a:srgbClr val="0000FF"/>
                </a:solidFill>
                <a:hlinkClick r:id="rId4"/>
              </a:rPr>
              <a:t>elliott@patriotservicesnetwork.com</a:t>
            </a:r>
            <a:endParaRPr lang="en-US" sz="1500" b="1" dirty="0">
              <a:solidFill>
                <a:srgbClr val="0000FF"/>
              </a:solidFill>
            </a:endParaRPr>
          </a:p>
          <a:p>
            <a:pPr marL="0" indent="0" algn="ctr">
              <a:lnSpc>
                <a:spcPct val="140000"/>
              </a:lnSpc>
              <a:buNone/>
            </a:pPr>
            <a:r>
              <a:rPr lang="en-US" sz="1500" b="1" dirty="0">
                <a:solidFill>
                  <a:srgbClr val="0000FF"/>
                </a:solidFill>
                <a:hlinkClick r:id="rId5"/>
              </a:rPr>
              <a:t>george@patriotservicesnetwork.com</a:t>
            </a:r>
            <a:endParaRPr lang="en-US" sz="1500" b="1" dirty="0">
              <a:solidFill>
                <a:srgbClr val="0000FF"/>
              </a:solidFill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en-US" sz="1500" b="1" dirty="0">
                <a:solidFill>
                  <a:srgbClr val="FFFFFF"/>
                </a:solidFill>
              </a:rPr>
              <a:t>Facebook : @</a:t>
            </a:r>
            <a:r>
              <a:rPr lang="en-US" sz="1500" b="1" dirty="0" err="1">
                <a:solidFill>
                  <a:srgbClr val="FFFFFF"/>
                </a:solidFill>
              </a:rPr>
              <a:t>PatriotServicesNetwork</a:t>
            </a:r>
            <a:endParaRPr lang="en-US" sz="1500" b="1" dirty="0">
              <a:solidFill>
                <a:srgbClr val="FFFFFF"/>
              </a:solidFill>
            </a:endParaRPr>
          </a:p>
          <a:p>
            <a:pPr marL="0" indent="0">
              <a:lnSpc>
                <a:spcPct val="140000"/>
              </a:lnSpc>
              <a:buNone/>
            </a:pPr>
            <a:endParaRPr lang="en-US" sz="15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1500" b="1" dirty="0">
                <a:solidFill>
                  <a:srgbClr val="FFFFFF"/>
                </a:solidFill>
              </a:rPr>
              <a:t>1213 W Slaughter Ln, #170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FFFF"/>
                </a:solidFill>
              </a:rPr>
              <a:t>Austin, TX 78748</a:t>
            </a:r>
          </a:p>
          <a:p>
            <a:pPr marL="0" indent="0">
              <a:buNone/>
            </a:pPr>
            <a:endParaRPr lang="en-US" sz="15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EA3A-AEBC-E74E-9BBD-661AE8CFBC21}" type="datetime1">
              <a:rPr lang="en-US" smtClean="0"/>
              <a:t>2/22/21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www.patriotservicesnetwork.com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0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9689"/>
            <a:ext cx="3008313" cy="745251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PSN At-A-Glance</a:t>
            </a:r>
          </a:p>
        </p:txBody>
      </p:sp>
      <p:pic>
        <p:nvPicPr>
          <p:cNvPr id="8" name="Content Placeholder 7" descr="austin map1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242" t="-11163" r="-10264" b="-9882"/>
          <a:stretch/>
        </p:blipFill>
        <p:spPr>
          <a:xfrm>
            <a:off x="4293704" y="1899203"/>
            <a:ext cx="4850296" cy="420342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23517"/>
            <a:ext cx="3906078" cy="3354794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600" b="1" dirty="0"/>
              <a:t>Founded and Based in Austin, TX in 2017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Veteran Owned and Operated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Technology, Construction, and Managed Operations Services Company Focused On the Restaurant Industry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Experienced Teams of Restaurant Operators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Nearshore Technology Solution Center Offering 24/7 Support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Successfully Delivered Over 200 Projects Nationally (TX, OH, MI, OK, KS) Since 2017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/>
              <a:t>Portion Of All Profits To Benefit Veteran Charities</a:t>
            </a:r>
          </a:p>
          <a:p>
            <a:endParaRPr lang="en-US" sz="1600" b="1" dirty="0"/>
          </a:p>
          <a:p>
            <a:pPr marL="285750" indent="-285750">
              <a:buFont typeface="Arial"/>
              <a:buChar char="•"/>
            </a:pPr>
            <a:endParaRPr lang="en-US" sz="1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4829-8A02-4241-8417-7F1E11BFB8A5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46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12B1-9C52-A548-A578-541BFF463A91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3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D65B790-BCA6-934D-85A5-10D9A6163C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“Our desire to improve the quality and standards of our industry, for our clients, while making a difference in people’s lives, is our mission statement. This is PSN!” – Elliott Garofalo, PSN CEO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88206C-2378-0C48-865F-0FE9C8152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What we stand for</a:t>
            </a:r>
          </a:p>
        </p:txBody>
      </p:sp>
    </p:spTree>
    <p:extLst>
      <p:ext uri="{BB962C8B-B14F-4D97-AF65-F5344CB8AC3E}">
        <p14:creationId xmlns:p14="http://schemas.microsoft.com/office/powerpoint/2010/main" val="3702805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12B1-9C52-A548-A578-541BFF463A91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4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D65B790-BCA6-934D-85A5-10D9A6163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613025"/>
            <a:ext cx="7772400" cy="1500187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Leveraging an end-to-end integrated services portfolio offering, ranging from technology, construction, and restaurant managed operation services, PSN delivers results that move the needle!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88206C-2378-0C48-865F-0FE9C8152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WHAT WE DO</a:t>
            </a:r>
          </a:p>
        </p:txBody>
      </p:sp>
    </p:spTree>
    <p:extLst>
      <p:ext uri="{BB962C8B-B14F-4D97-AF65-F5344CB8AC3E}">
        <p14:creationId xmlns:p14="http://schemas.microsoft.com/office/powerpoint/2010/main" val="2284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0F41D71-0901-2846-B22A-3F2521E53632}"/>
              </a:ext>
            </a:extLst>
          </p:cNvPr>
          <p:cNvSpPr txBox="1"/>
          <p:nvPr/>
        </p:nvSpPr>
        <p:spPr>
          <a:xfrm>
            <a:off x="5128758" y="2219750"/>
            <a:ext cx="1586396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Operational Efficiency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C43CFD04-F636-A64D-934C-F131BC51B183}"/>
              </a:ext>
            </a:extLst>
          </p:cNvPr>
          <p:cNvSpPr txBox="1">
            <a:spLocks/>
          </p:cNvSpPr>
          <p:nvPr/>
        </p:nvSpPr>
        <p:spPr>
          <a:xfrm>
            <a:off x="5087292" y="2481206"/>
            <a:ext cx="2895395" cy="765705"/>
          </a:xfrm>
          <a:prstGeom prst="rect">
            <a:avLst/>
          </a:prstGeom>
        </p:spPr>
        <p:txBody>
          <a:bodyPr vert="horz" wrap="square" lIns="81580" tIns="40790" rIns="81580" bIns="4079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Evaluate existing business processes for best practice adoption, automation, and shared services enablement</a:t>
            </a:r>
          </a:p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Assess technology landscape, integration, and support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B8F610-6127-4C47-9709-9D82598C7BD4}"/>
              </a:ext>
            </a:extLst>
          </p:cNvPr>
          <p:cNvSpPr txBox="1"/>
          <p:nvPr/>
        </p:nvSpPr>
        <p:spPr>
          <a:xfrm>
            <a:off x="5238077" y="3416017"/>
            <a:ext cx="254364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New and Increased Revenue Streams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FFC496DE-C8B3-0741-B644-8E9851A577A9}"/>
              </a:ext>
            </a:extLst>
          </p:cNvPr>
          <p:cNvSpPr txBox="1">
            <a:spLocks/>
          </p:cNvSpPr>
          <p:nvPr/>
        </p:nvSpPr>
        <p:spPr>
          <a:xfrm>
            <a:off x="5196611" y="3677472"/>
            <a:ext cx="2895395" cy="626693"/>
          </a:xfrm>
          <a:prstGeom prst="rect">
            <a:avLst/>
          </a:prstGeom>
        </p:spPr>
        <p:txBody>
          <a:bodyPr vert="horz" wrap="square" lIns="81580" tIns="40790" rIns="81580" bIns="4079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Brand refresh for capture of new demographics</a:t>
            </a:r>
          </a:p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Remodel and train existing network</a:t>
            </a:r>
          </a:p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New territory construction expansion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E49D73-A4C6-104B-81D5-B293BD1E5D1F}"/>
              </a:ext>
            </a:extLst>
          </p:cNvPr>
          <p:cNvSpPr txBox="1"/>
          <p:nvPr/>
        </p:nvSpPr>
        <p:spPr>
          <a:xfrm>
            <a:off x="5128758" y="4612284"/>
            <a:ext cx="1851469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Increasing Company Value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BEBFFE0B-E937-6C49-9D1E-F410FD874D33}"/>
              </a:ext>
            </a:extLst>
          </p:cNvPr>
          <p:cNvSpPr txBox="1">
            <a:spLocks/>
          </p:cNvSpPr>
          <p:nvPr/>
        </p:nvSpPr>
        <p:spPr>
          <a:xfrm>
            <a:off x="5087292" y="4873739"/>
            <a:ext cx="2895395" cy="960117"/>
          </a:xfrm>
          <a:prstGeom prst="rect">
            <a:avLst/>
          </a:prstGeom>
        </p:spPr>
        <p:txBody>
          <a:bodyPr vert="horz" wrap="square" lIns="81580" tIns="40790" rIns="81580" bIns="4079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Identify and remediate under performing locations</a:t>
            </a:r>
          </a:p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Implement managed operations for company store or franchise location</a:t>
            </a:r>
          </a:p>
          <a:p>
            <a:pPr marL="171450" indent="-171450" algn="l">
              <a:lnSpc>
                <a:spcPts val="1313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Increase system-wide AUV, and increase company’s market cap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4A29C2E0-9C7B-3347-BB1E-2601123AF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156" y="2599774"/>
            <a:ext cx="2689539" cy="2689538"/>
          </a:xfrm>
          <a:custGeom>
            <a:avLst/>
            <a:gdLst>
              <a:gd name="T0" fmla="*/ 5571 w 11134"/>
              <a:gd name="T1" fmla="*/ 11132 h 11134"/>
              <a:gd name="T2" fmla="*/ 5571 w 11134"/>
              <a:gd name="T3" fmla="*/ 11132 h 11134"/>
              <a:gd name="T4" fmla="*/ 11131 w 11134"/>
              <a:gd name="T5" fmla="*/ 5563 h 11134"/>
              <a:gd name="T6" fmla="*/ 11131 w 11134"/>
              <a:gd name="T7" fmla="*/ 5563 h 11134"/>
              <a:gd name="T8" fmla="*/ 5563 w 11134"/>
              <a:gd name="T9" fmla="*/ 3 h 11134"/>
              <a:gd name="T10" fmla="*/ 5563 w 11134"/>
              <a:gd name="T11" fmla="*/ 3 h 11134"/>
              <a:gd name="T12" fmla="*/ 2 w 11134"/>
              <a:gd name="T13" fmla="*/ 5571 h 11134"/>
              <a:gd name="T14" fmla="*/ 2 w 11134"/>
              <a:gd name="T15" fmla="*/ 5571 h 11134"/>
              <a:gd name="T16" fmla="*/ 5571 w 11134"/>
              <a:gd name="T17" fmla="*/ 11132 h 1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34" h="11134">
                <a:moveTo>
                  <a:pt x="5571" y="11132"/>
                </a:moveTo>
                <a:lnTo>
                  <a:pt x="5571" y="11132"/>
                </a:lnTo>
                <a:cubicBezTo>
                  <a:pt x="8644" y="11128"/>
                  <a:pt x="11133" y="8636"/>
                  <a:pt x="11131" y="5563"/>
                </a:cubicBezTo>
                <a:lnTo>
                  <a:pt x="11131" y="5563"/>
                </a:lnTo>
                <a:cubicBezTo>
                  <a:pt x="11129" y="2489"/>
                  <a:pt x="8635" y="0"/>
                  <a:pt x="5563" y="3"/>
                </a:cubicBezTo>
                <a:lnTo>
                  <a:pt x="5563" y="3"/>
                </a:lnTo>
                <a:cubicBezTo>
                  <a:pt x="2491" y="5"/>
                  <a:pt x="0" y="2498"/>
                  <a:pt x="2" y="5571"/>
                </a:cubicBezTo>
                <a:lnTo>
                  <a:pt x="2" y="5571"/>
                </a:lnTo>
                <a:cubicBezTo>
                  <a:pt x="4" y="8644"/>
                  <a:pt x="2498" y="11133"/>
                  <a:pt x="5571" y="11132"/>
                </a:cubicBezTo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450" dirty="0">
              <a:latin typeface="Lato Light" panose="020F050202020403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5B5169D5-7658-FD4E-A7C1-9E322D89B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7237" y="2529628"/>
            <a:ext cx="1537131" cy="3073097"/>
          </a:xfrm>
          <a:custGeom>
            <a:avLst/>
            <a:gdLst>
              <a:gd name="connsiteX0" fmla="*/ 2882 w 4156546"/>
              <a:gd name="connsiteY0" fmla="*/ 3371527 h 8309941"/>
              <a:gd name="connsiteX1" fmla="*/ 785018 w 4156546"/>
              <a:gd name="connsiteY1" fmla="*/ 4150918 h 8309941"/>
              <a:gd name="connsiteX2" fmla="*/ 3535 w 4156546"/>
              <a:gd name="connsiteY2" fmla="*/ 4934226 h 8309941"/>
              <a:gd name="connsiteX3" fmla="*/ 2 w 4156546"/>
              <a:gd name="connsiteY3" fmla="*/ 1695844 h 8309941"/>
              <a:gd name="connsiteX4" fmla="*/ 2461354 w 4156546"/>
              <a:gd name="connsiteY4" fmla="*/ 4153009 h 8309941"/>
              <a:gd name="connsiteX5" fmla="*/ 3268 w 4156546"/>
              <a:gd name="connsiteY5" fmla="*/ 6613440 h 8309941"/>
              <a:gd name="connsiteX6" fmla="*/ 2615 w 4156546"/>
              <a:gd name="connsiteY6" fmla="*/ 5668729 h 8309941"/>
              <a:gd name="connsiteX7" fmla="*/ 1516791 w 4156546"/>
              <a:gd name="connsiteY7" fmla="*/ 4153663 h 8309941"/>
              <a:gd name="connsiteX8" fmla="*/ 655 w 4156546"/>
              <a:gd name="connsiteY8" fmla="*/ 2639249 h 8309941"/>
              <a:gd name="connsiteX9" fmla="*/ 0 w 4156546"/>
              <a:gd name="connsiteY9" fmla="*/ 1 h 8309941"/>
              <a:gd name="connsiteX10" fmla="*/ 4156545 w 4156546"/>
              <a:gd name="connsiteY10" fmla="*/ 4152031 h 8309941"/>
              <a:gd name="connsiteX11" fmla="*/ 5877 w 4156546"/>
              <a:gd name="connsiteY11" fmla="*/ 8309941 h 8309941"/>
              <a:gd name="connsiteX12" fmla="*/ 4571 w 4156546"/>
              <a:gd name="connsiteY12" fmla="*/ 7365348 h 8309941"/>
              <a:gd name="connsiteX13" fmla="*/ 3212914 w 4156546"/>
              <a:gd name="connsiteY13" fmla="*/ 4153338 h 8309941"/>
              <a:gd name="connsiteX14" fmla="*/ 0 w 4156546"/>
              <a:gd name="connsiteY14" fmla="*/ 943288 h 830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56546" h="8309941">
                <a:moveTo>
                  <a:pt x="2882" y="3371527"/>
                </a:moveTo>
                <a:cubicBezTo>
                  <a:pt x="435081" y="3370874"/>
                  <a:pt x="784365" y="3719446"/>
                  <a:pt x="785018" y="4150918"/>
                </a:cubicBezTo>
                <a:cubicBezTo>
                  <a:pt x="785671" y="4583043"/>
                  <a:pt x="436387" y="4934226"/>
                  <a:pt x="3535" y="4934226"/>
                </a:cubicBezTo>
                <a:close/>
                <a:moveTo>
                  <a:pt x="2" y="1695844"/>
                </a:moveTo>
                <a:cubicBezTo>
                  <a:pt x="1355444" y="1694538"/>
                  <a:pt x="2460701" y="2796701"/>
                  <a:pt x="2461354" y="4153009"/>
                </a:cubicBezTo>
                <a:cubicBezTo>
                  <a:pt x="2462008" y="5507357"/>
                  <a:pt x="1359364" y="6612788"/>
                  <a:pt x="3268" y="6613440"/>
                </a:cubicBezTo>
                <a:lnTo>
                  <a:pt x="2615" y="5668729"/>
                </a:lnTo>
                <a:cubicBezTo>
                  <a:pt x="839396" y="5668076"/>
                  <a:pt x="1517444" y="4989269"/>
                  <a:pt x="1516791" y="4153663"/>
                </a:cubicBezTo>
                <a:cubicBezTo>
                  <a:pt x="1515484" y="3316750"/>
                  <a:pt x="837437" y="2638596"/>
                  <a:pt x="655" y="2639249"/>
                </a:cubicBezTo>
                <a:close/>
                <a:moveTo>
                  <a:pt x="0" y="1"/>
                </a:moveTo>
                <a:cubicBezTo>
                  <a:pt x="2290834" y="-1959"/>
                  <a:pt x="4154586" y="1860445"/>
                  <a:pt x="4156545" y="4152031"/>
                </a:cubicBezTo>
                <a:cubicBezTo>
                  <a:pt x="4158504" y="6442964"/>
                  <a:pt x="2296712" y="8308634"/>
                  <a:pt x="5877" y="8309941"/>
                </a:cubicBezTo>
                <a:lnTo>
                  <a:pt x="4571" y="7365348"/>
                </a:lnTo>
                <a:cubicBezTo>
                  <a:pt x="1774939" y="7364041"/>
                  <a:pt x="3214220" y="5922980"/>
                  <a:pt x="3212914" y="4153338"/>
                </a:cubicBezTo>
                <a:cubicBezTo>
                  <a:pt x="3210956" y="2381735"/>
                  <a:pt x="1770368" y="941981"/>
                  <a:pt x="0" y="943288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2450" dirty="0">
              <a:latin typeface="Lato Light" panose="020F050202020403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ED0AD973-3D1E-ED47-9D94-F84DFBAD9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1994" y="2529869"/>
            <a:ext cx="1538196" cy="3072856"/>
          </a:xfrm>
          <a:custGeom>
            <a:avLst/>
            <a:gdLst>
              <a:gd name="connsiteX0" fmla="*/ 4153013 w 4159426"/>
              <a:gd name="connsiteY0" fmla="*/ 3372833 h 8309289"/>
              <a:gd name="connsiteX1" fmla="*/ 4153667 w 4159426"/>
              <a:gd name="connsiteY1" fmla="*/ 4936185 h 8309289"/>
              <a:gd name="connsiteX2" fmla="*/ 3370878 w 4159426"/>
              <a:gd name="connsiteY2" fmla="*/ 4153856 h 8309289"/>
              <a:gd name="connsiteX3" fmla="*/ 4153013 w 4159426"/>
              <a:gd name="connsiteY3" fmla="*/ 3372833 h 8309289"/>
              <a:gd name="connsiteX4" fmla="*/ 4150404 w 4159426"/>
              <a:gd name="connsiteY4" fmla="*/ 1696497 h 8309289"/>
              <a:gd name="connsiteX5" fmla="*/ 4151057 w 4159426"/>
              <a:gd name="connsiteY5" fmla="*/ 2639475 h 8309289"/>
              <a:gd name="connsiteX6" fmla="*/ 2639808 w 4159426"/>
              <a:gd name="connsiteY6" fmla="*/ 4155162 h 8309289"/>
              <a:gd name="connsiteX7" fmla="*/ 4153016 w 4159426"/>
              <a:gd name="connsiteY7" fmla="*/ 5667584 h 8309289"/>
              <a:gd name="connsiteX8" fmla="*/ 4153668 w 4159426"/>
              <a:gd name="connsiteY8" fmla="*/ 6611868 h 8309289"/>
              <a:gd name="connsiteX9" fmla="*/ 1695196 w 4159426"/>
              <a:gd name="connsiteY9" fmla="*/ 4156468 h 8309289"/>
              <a:gd name="connsiteX10" fmla="*/ 4150404 w 4159426"/>
              <a:gd name="connsiteY10" fmla="*/ 1696497 h 8309289"/>
              <a:gd name="connsiteX11" fmla="*/ 4152893 w 4159426"/>
              <a:gd name="connsiteY11" fmla="*/ 0 h 8309289"/>
              <a:gd name="connsiteX12" fmla="*/ 4153546 w 4159426"/>
              <a:gd name="connsiteY12" fmla="*/ 943213 h 8309289"/>
              <a:gd name="connsiteX13" fmla="*/ 944791 w 4159426"/>
              <a:gd name="connsiteY13" fmla="*/ 4157583 h 8309289"/>
              <a:gd name="connsiteX14" fmla="*/ 4158120 w 4159426"/>
              <a:gd name="connsiteY14" fmla="*/ 7364768 h 8309289"/>
              <a:gd name="connsiteX15" fmla="*/ 4159426 w 4159426"/>
              <a:gd name="connsiteY15" fmla="*/ 8309287 h 8309289"/>
              <a:gd name="connsiteX16" fmla="*/ 2 w 4159426"/>
              <a:gd name="connsiteY16" fmla="*/ 4157583 h 8309289"/>
              <a:gd name="connsiteX17" fmla="*/ 4152893 w 4159426"/>
              <a:gd name="connsiteY17" fmla="*/ 0 h 8309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59426" h="8309289">
                <a:moveTo>
                  <a:pt x="4153013" y="3372833"/>
                </a:moveTo>
                <a:lnTo>
                  <a:pt x="4153667" y="4936185"/>
                </a:lnTo>
                <a:cubicBezTo>
                  <a:pt x="3722414" y="4936185"/>
                  <a:pt x="3370878" y="4586161"/>
                  <a:pt x="3370878" y="4153856"/>
                </a:cubicBezTo>
                <a:cubicBezTo>
                  <a:pt x="3370878" y="3722857"/>
                  <a:pt x="3721761" y="3372833"/>
                  <a:pt x="4153013" y="3372833"/>
                </a:cubicBezTo>
                <a:close/>
                <a:moveTo>
                  <a:pt x="4150404" y="1696497"/>
                </a:moveTo>
                <a:lnTo>
                  <a:pt x="4151057" y="2639475"/>
                </a:lnTo>
                <a:cubicBezTo>
                  <a:pt x="3316116" y="2641434"/>
                  <a:pt x="2639155" y="3319281"/>
                  <a:pt x="2639808" y="4155162"/>
                </a:cubicBezTo>
                <a:cubicBezTo>
                  <a:pt x="2639808" y="4990390"/>
                  <a:pt x="3318075" y="5668237"/>
                  <a:pt x="4153016" y="5667584"/>
                </a:cubicBezTo>
                <a:lnTo>
                  <a:pt x="4153668" y="6611868"/>
                </a:lnTo>
                <a:cubicBezTo>
                  <a:pt x="2799746" y="6612521"/>
                  <a:pt x="1695849" y="5510856"/>
                  <a:pt x="1695196" y="4156468"/>
                </a:cubicBezTo>
                <a:cubicBezTo>
                  <a:pt x="1694543" y="2800774"/>
                  <a:pt x="2796482" y="1697803"/>
                  <a:pt x="4150404" y="1696497"/>
                </a:cubicBezTo>
                <a:close/>
                <a:moveTo>
                  <a:pt x="4152893" y="0"/>
                </a:moveTo>
                <a:lnTo>
                  <a:pt x="4153546" y="943213"/>
                </a:lnTo>
                <a:cubicBezTo>
                  <a:pt x="2383536" y="945173"/>
                  <a:pt x="943485" y="2386120"/>
                  <a:pt x="944791" y="4157583"/>
                </a:cubicBezTo>
                <a:cubicBezTo>
                  <a:pt x="946098" y="5926433"/>
                  <a:pt x="2387457" y="7366074"/>
                  <a:pt x="4158120" y="7364768"/>
                </a:cubicBezTo>
                <a:lnTo>
                  <a:pt x="4159426" y="8309287"/>
                </a:lnTo>
                <a:cubicBezTo>
                  <a:pt x="1868019" y="8311900"/>
                  <a:pt x="1962" y="6448336"/>
                  <a:pt x="2" y="4157583"/>
                </a:cubicBezTo>
                <a:cubicBezTo>
                  <a:pt x="-1958" y="1865524"/>
                  <a:pt x="1861485" y="1960"/>
                  <a:pt x="415289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2450" dirty="0">
              <a:latin typeface="Lato Light" panose="020F0502020204030203" pitchFamily="34" charset="0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1A8621B-5B4D-9B47-9BBB-A2CFE52391F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70343" y="3034632"/>
            <a:ext cx="95472" cy="2071635"/>
          </a:xfrm>
          <a:custGeom>
            <a:avLst/>
            <a:gdLst>
              <a:gd name="T0" fmla="*/ 0 w 367"/>
              <a:gd name="T1" fmla="*/ 250 h 7944"/>
              <a:gd name="T2" fmla="*/ 0 w 367"/>
              <a:gd name="T3" fmla="*/ 250 h 7944"/>
              <a:gd name="T4" fmla="*/ 183 w 367"/>
              <a:gd name="T5" fmla="*/ 0 h 7944"/>
              <a:gd name="T6" fmla="*/ 183 w 367"/>
              <a:gd name="T7" fmla="*/ 0 h 7944"/>
              <a:gd name="T8" fmla="*/ 366 w 367"/>
              <a:gd name="T9" fmla="*/ 250 h 7944"/>
              <a:gd name="T10" fmla="*/ 366 w 367"/>
              <a:gd name="T11" fmla="*/ 7693 h 7944"/>
              <a:gd name="T12" fmla="*/ 366 w 367"/>
              <a:gd name="T13" fmla="*/ 7693 h 7944"/>
              <a:gd name="T14" fmla="*/ 183 w 367"/>
              <a:gd name="T15" fmla="*/ 7943 h 7944"/>
              <a:gd name="T16" fmla="*/ 183 w 367"/>
              <a:gd name="T17" fmla="*/ 7943 h 7944"/>
              <a:gd name="T18" fmla="*/ 0 w 367"/>
              <a:gd name="T19" fmla="*/ 7693 h 7944"/>
              <a:gd name="T20" fmla="*/ 0 w 367"/>
              <a:gd name="T21" fmla="*/ 250 h 7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7" h="7944">
                <a:moveTo>
                  <a:pt x="0" y="250"/>
                </a:moveTo>
                <a:lnTo>
                  <a:pt x="0" y="250"/>
                </a:lnTo>
                <a:cubicBezTo>
                  <a:pt x="0" y="111"/>
                  <a:pt x="82" y="0"/>
                  <a:pt x="183" y="0"/>
                </a:cubicBezTo>
                <a:lnTo>
                  <a:pt x="183" y="0"/>
                </a:lnTo>
                <a:cubicBezTo>
                  <a:pt x="284" y="0"/>
                  <a:pt x="366" y="111"/>
                  <a:pt x="366" y="250"/>
                </a:cubicBezTo>
                <a:lnTo>
                  <a:pt x="366" y="7693"/>
                </a:lnTo>
                <a:lnTo>
                  <a:pt x="366" y="7693"/>
                </a:lnTo>
                <a:cubicBezTo>
                  <a:pt x="366" y="7831"/>
                  <a:pt x="284" y="7943"/>
                  <a:pt x="183" y="7943"/>
                </a:cubicBezTo>
                <a:lnTo>
                  <a:pt x="183" y="7943"/>
                </a:lnTo>
                <a:cubicBezTo>
                  <a:pt x="82" y="7943"/>
                  <a:pt x="0" y="7831"/>
                  <a:pt x="0" y="7693"/>
                </a:cubicBezTo>
                <a:lnTo>
                  <a:pt x="0" y="250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50" dirty="0">
              <a:latin typeface="Lato Light" panose="020F0502020204030203" pitchFamily="34" charset="0"/>
            </a:endParaRPr>
          </a:p>
        </p:txBody>
      </p:sp>
      <p:sp>
        <p:nvSpPr>
          <p:cNvPr id="15" name="Teardrop 14">
            <a:extLst>
              <a:ext uri="{FF2B5EF4-FFF2-40B4-BE49-F238E27FC236}">
                <a16:creationId xmlns:a16="http://schemas.microsoft.com/office/drawing/2014/main" id="{80CACE68-F8DA-A241-A3BC-E28FF064C319}"/>
              </a:ext>
            </a:extLst>
          </p:cNvPr>
          <p:cNvSpPr/>
          <p:nvPr/>
        </p:nvSpPr>
        <p:spPr>
          <a:xfrm rot="2684498">
            <a:off x="4477722" y="3718846"/>
            <a:ext cx="678771" cy="717338"/>
          </a:xfrm>
          <a:prstGeom prst="teardrop">
            <a:avLst>
              <a:gd name="adj" fmla="val 29107"/>
            </a:avLst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:a16="http://schemas.microsoft.com/office/drawing/2014/main" id="{56AB453F-D80B-084B-93E4-114E5AE0F7B5}"/>
              </a:ext>
            </a:extLst>
          </p:cNvPr>
          <p:cNvSpPr>
            <a:spLocks noChangeArrowheads="1"/>
          </p:cNvSpPr>
          <p:nvPr/>
        </p:nvSpPr>
        <p:spPr bwMode="auto">
          <a:xfrm rot="3600000">
            <a:off x="3584540" y="2348416"/>
            <a:ext cx="95472" cy="2071635"/>
          </a:xfrm>
          <a:custGeom>
            <a:avLst/>
            <a:gdLst>
              <a:gd name="T0" fmla="*/ 0 w 367"/>
              <a:gd name="T1" fmla="*/ 250 h 7944"/>
              <a:gd name="T2" fmla="*/ 0 w 367"/>
              <a:gd name="T3" fmla="*/ 250 h 7944"/>
              <a:gd name="T4" fmla="*/ 183 w 367"/>
              <a:gd name="T5" fmla="*/ 0 h 7944"/>
              <a:gd name="T6" fmla="*/ 183 w 367"/>
              <a:gd name="T7" fmla="*/ 0 h 7944"/>
              <a:gd name="T8" fmla="*/ 366 w 367"/>
              <a:gd name="T9" fmla="*/ 250 h 7944"/>
              <a:gd name="T10" fmla="*/ 366 w 367"/>
              <a:gd name="T11" fmla="*/ 7693 h 7944"/>
              <a:gd name="T12" fmla="*/ 366 w 367"/>
              <a:gd name="T13" fmla="*/ 7693 h 7944"/>
              <a:gd name="T14" fmla="*/ 183 w 367"/>
              <a:gd name="T15" fmla="*/ 7943 h 7944"/>
              <a:gd name="T16" fmla="*/ 183 w 367"/>
              <a:gd name="T17" fmla="*/ 7943 h 7944"/>
              <a:gd name="T18" fmla="*/ 0 w 367"/>
              <a:gd name="T19" fmla="*/ 7693 h 7944"/>
              <a:gd name="T20" fmla="*/ 0 w 367"/>
              <a:gd name="T21" fmla="*/ 250 h 7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7" h="7944">
                <a:moveTo>
                  <a:pt x="0" y="250"/>
                </a:moveTo>
                <a:lnTo>
                  <a:pt x="0" y="250"/>
                </a:lnTo>
                <a:cubicBezTo>
                  <a:pt x="0" y="111"/>
                  <a:pt x="82" y="0"/>
                  <a:pt x="183" y="0"/>
                </a:cubicBezTo>
                <a:lnTo>
                  <a:pt x="183" y="0"/>
                </a:lnTo>
                <a:cubicBezTo>
                  <a:pt x="284" y="0"/>
                  <a:pt x="366" y="111"/>
                  <a:pt x="366" y="250"/>
                </a:cubicBezTo>
                <a:lnTo>
                  <a:pt x="366" y="7693"/>
                </a:lnTo>
                <a:lnTo>
                  <a:pt x="366" y="7693"/>
                </a:lnTo>
                <a:cubicBezTo>
                  <a:pt x="366" y="7831"/>
                  <a:pt x="284" y="7943"/>
                  <a:pt x="183" y="7943"/>
                </a:cubicBezTo>
                <a:lnTo>
                  <a:pt x="183" y="7943"/>
                </a:lnTo>
                <a:cubicBezTo>
                  <a:pt x="82" y="7943"/>
                  <a:pt x="0" y="7831"/>
                  <a:pt x="0" y="7693"/>
                </a:cubicBezTo>
                <a:lnTo>
                  <a:pt x="0" y="250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50" dirty="0">
              <a:latin typeface="Lato Light" panose="020F0502020204030203" pitchFamily="34" charset="0"/>
            </a:endParaRPr>
          </a:p>
        </p:txBody>
      </p:sp>
      <p:sp>
        <p:nvSpPr>
          <p:cNvPr id="31" name="Teardrop 30">
            <a:extLst>
              <a:ext uri="{FF2B5EF4-FFF2-40B4-BE49-F238E27FC236}">
                <a16:creationId xmlns:a16="http://schemas.microsoft.com/office/drawing/2014/main" id="{5E697D58-BEE0-A344-A4EB-F0700562BE49}"/>
              </a:ext>
            </a:extLst>
          </p:cNvPr>
          <p:cNvSpPr/>
          <p:nvPr/>
        </p:nvSpPr>
        <p:spPr>
          <a:xfrm rot="884498">
            <a:off x="4161608" y="2532169"/>
            <a:ext cx="678771" cy="717338"/>
          </a:xfrm>
          <a:prstGeom prst="teardrop">
            <a:avLst>
              <a:gd name="adj" fmla="val 29107"/>
            </a:avLst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33" name="Freeform 9">
            <a:extLst>
              <a:ext uri="{FF2B5EF4-FFF2-40B4-BE49-F238E27FC236}">
                <a16:creationId xmlns:a16="http://schemas.microsoft.com/office/drawing/2014/main" id="{442E29BC-AB2E-0E4B-AB0E-AA2E69B61501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3585782" y="3690947"/>
            <a:ext cx="95472" cy="2071635"/>
          </a:xfrm>
          <a:custGeom>
            <a:avLst/>
            <a:gdLst>
              <a:gd name="T0" fmla="*/ 0 w 367"/>
              <a:gd name="T1" fmla="*/ 250 h 7944"/>
              <a:gd name="T2" fmla="*/ 0 w 367"/>
              <a:gd name="T3" fmla="*/ 250 h 7944"/>
              <a:gd name="T4" fmla="*/ 183 w 367"/>
              <a:gd name="T5" fmla="*/ 0 h 7944"/>
              <a:gd name="T6" fmla="*/ 183 w 367"/>
              <a:gd name="T7" fmla="*/ 0 h 7944"/>
              <a:gd name="T8" fmla="*/ 366 w 367"/>
              <a:gd name="T9" fmla="*/ 250 h 7944"/>
              <a:gd name="T10" fmla="*/ 366 w 367"/>
              <a:gd name="T11" fmla="*/ 7693 h 7944"/>
              <a:gd name="T12" fmla="*/ 366 w 367"/>
              <a:gd name="T13" fmla="*/ 7693 h 7944"/>
              <a:gd name="T14" fmla="*/ 183 w 367"/>
              <a:gd name="T15" fmla="*/ 7943 h 7944"/>
              <a:gd name="T16" fmla="*/ 183 w 367"/>
              <a:gd name="T17" fmla="*/ 7943 h 7944"/>
              <a:gd name="T18" fmla="*/ 0 w 367"/>
              <a:gd name="T19" fmla="*/ 7693 h 7944"/>
              <a:gd name="T20" fmla="*/ 0 w 367"/>
              <a:gd name="T21" fmla="*/ 250 h 7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7" h="7944">
                <a:moveTo>
                  <a:pt x="0" y="250"/>
                </a:moveTo>
                <a:lnTo>
                  <a:pt x="0" y="250"/>
                </a:lnTo>
                <a:cubicBezTo>
                  <a:pt x="0" y="111"/>
                  <a:pt x="82" y="0"/>
                  <a:pt x="183" y="0"/>
                </a:cubicBezTo>
                <a:lnTo>
                  <a:pt x="183" y="0"/>
                </a:lnTo>
                <a:cubicBezTo>
                  <a:pt x="284" y="0"/>
                  <a:pt x="366" y="111"/>
                  <a:pt x="366" y="250"/>
                </a:cubicBezTo>
                <a:lnTo>
                  <a:pt x="366" y="7693"/>
                </a:lnTo>
                <a:lnTo>
                  <a:pt x="366" y="7693"/>
                </a:lnTo>
                <a:cubicBezTo>
                  <a:pt x="366" y="7831"/>
                  <a:pt x="284" y="7943"/>
                  <a:pt x="183" y="7943"/>
                </a:cubicBezTo>
                <a:lnTo>
                  <a:pt x="183" y="7943"/>
                </a:lnTo>
                <a:cubicBezTo>
                  <a:pt x="82" y="7943"/>
                  <a:pt x="0" y="7831"/>
                  <a:pt x="0" y="7693"/>
                </a:cubicBezTo>
                <a:lnTo>
                  <a:pt x="0" y="250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50" dirty="0">
              <a:latin typeface="Lato Light" panose="020F0502020204030203" pitchFamily="34" charset="0"/>
            </a:endParaRPr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838F900A-6509-3C4C-933D-E1F637BDDCC9}"/>
              </a:ext>
            </a:extLst>
          </p:cNvPr>
          <p:cNvSpPr/>
          <p:nvPr/>
        </p:nvSpPr>
        <p:spPr>
          <a:xfrm rot="4484498">
            <a:off x="4155783" y="4873729"/>
            <a:ext cx="678771" cy="717338"/>
          </a:xfrm>
          <a:prstGeom prst="teardrop">
            <a:avLst>
              <a:gd name="adj" fmla="val 29107"/>
            </a:avLst>
          </a:prstGeom>
          <a:solidFill>
            <a:schemeClr val="tx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10AC01-E1DD-9A43-85FC-4B7BB45C0248}"/>
              </a:ext>
            </a:extLst>
          </p:cNvPr>
          <p:cNvSpPr txBox="1"/>
          <p:nvPr/>
        </p:nvSpPr>
        <p:spPr>
          <a:xfrm>
            <a:off x="2691485" y="1373193"/>
            <a:ext cx="4317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Moving the Needle with PSN360</a:t>
            </a:r>
          </a:p>
        </p:txBody>
      </p:sp>
    </p:spTree>
    <p:extLst>
      <p:ext uri="{BB962C8B-B14F-4D97-AF65-F5344CB8AC3E}">
        <p14:creationId xmlns:p14="http://schemas.microsoft.com/office/powerpoint/2010/main" val="178941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12B1-9C52-A548-A578-541BFF463A91}" type="datetime1">
              <a:rPr lang="en-US" smtClean="0"/>
              <a:t>2/22/21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6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D65B790-BCA6-934D-85A5-10D9A6163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613025"/>
            <a:ext cx="7772400" cy="1500187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PSN360 is an end-to-end integrated services offering that takes a wholistic view of your company to improve operational efficiencies, identify new revenue streams, and increase overall profitability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88206C-2378-0C48-865F-0FE9C8152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How we do it</a:t>
            </a:r>
          </a:p>
        </p:txBody>
      </p:sp>
    </p:spTree>
    <p:extLst>
      <p:ext uri="{BB962C8B-B14F-4D97-AF65-F5344CB8AC3E}">
        <p14:creationId xmlns:p14="http://schemas.microsoft.com/office/powerpoint/2010/main" val="2026711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EA3A-AEBC-E74E-9BBD-661AE8CFBC21}" type="datetime1">
              <a:rPr lang="en-US" smtClean="0"/>
              <a:t>2/22/21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F05FAB-33DF-3842-9E03-7F95DADC69E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tretch>
            <a:fillRect/>
          </a:stretch>
        </p:blipFill>
        <p:spPr>
          <a:xfrm>
            <a:off x="1" y="1260037"/>
            <a:ext cx="9143999" cy="5096313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4E9B36F-C9FF-4B47-8FDC-3FF76932EEE9}"/>
              </a:ext>
            </a:extLst>
          </p:cNvPr>
          <p:cNvSpPr txBox="1"/>
          <p:nvPr/>
        </p:nvSpPr>
        <p:spPr>
          <a:xfrm>
            <a:off x="3694676" y="1260037"/>
            <a:ext cx="1754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PSN ValueID</a:t>
            </a:r>
          </a:p>
        </p:txBody>
      </p:sp>
    </p:spTree>
    <p:extLst>
      <p:ext uri="{BB962C8B-B14F-4D97-AF65-F5344CB8AC3E}">
        <p14:creationId xmlns:p14="http://schemas.microsoft.com/office/powerpoint/2010/main" val="57249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4829-8A02-4241-8417-7F1E11BFB8A5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01526A-55E2-0247-8378-077DA4C0D48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tretch>
            <a:fillRect/>
          </a:stretch>
        </p:blipFill>
        <p:spPr>
          <a:xfrm>
            <a:off x="0" y="1351722"/>
            <a:ext cx="9144000" cy="50046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48FAAB-2048-EA4A-9652-520A1672D6BA}"/>
              </a:ext>
            </a:extLst>
          </p:cNvPr>
          <p:cNvSpPr txBox="1"/>
          <p:nvPr/>
        </p:nvSpPr>
        <p:spPr>
          <a:xfrm>
            <a:off x="3539185" y="1351721"/>
            <a:ext cx="206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PSN ValueMap</a:t>
            </a:r>
          </a:p>
        </p:txBody>
      </p:sp>
    </p:spTree>
    <p:extLst>
      <p:ext uri="{BB962C8B-B14F-4D97-AF65-F5344CB8AC3E}">
        <p14:creationId xmlns:p14="http://schemas.microsoft.com/office/powerpoint/2010/main" val="3583122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8EA5-C81C-684B-88C9-239F8594D838}" type="datetime1">
              <a:rPr lang="en-US" smtClean="0"/>
              <a:t>2/22/21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www.patriotservicesnetwork.com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37E8-110F-EC48-AB18-5596B571139E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5D3936-F19A-554F-8D6E-F8DC9A5CF17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tretch>
            <a:fillRect/>
          </a:stretch>
        </p:blipFill>
        <p:spPr>
          <a:xfrm>
            <a:off x="0" y="1302026"/>
            <a:ext cx="9144000" cy="505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51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SN presentation template" id="{D0B494A5-71FC-7A4F-A5C5-85332F4D674C}" vid="{3EDA6507-692A-9648-8138-5230D6E284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887</Words>
  <Application>Microsoft Macintosh PowerPoint</Application>
  <PresentationFormat>On-screen Show (4:3)</PresentationFormat>
  <Paragraphs>146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Lato Light</vt:lpstr>
      <vt:lpstr>Poppins</vt:lpstr>
      <vt:lpstr>Office Theme</vt:lpstr>
      <vt:lpstr>PSN Overview 2021</vt:lpstr>
      <vt:lpstr>PSN At-A-Glance</vt:lpstr>
      <vt:lpstr>What we stand for</vt:lpstr>
      <vt:lpstr>WHAT WE DO</vt:lpstr>
      <vt:lpstr>PowerPoint Presentation</vt:lpstr>
      <vt:lpstr>How we do it</vt:lpstr>
      <vt:lpstr>PowerPoint Presentation</vt:lpstr>
      <vt:lpstr>PowerPoint Presentation</vt:lpstr>
      <vt:lpstr>PowerPoint Presentation</vt:lpstr>
      <vt:lpstr>Detailed Service offerings</vt:lpstr>
      <vt:lpstr>Technology Services</vt:lpstr>
      <vt:lpstr>Construction Services</vt:lpstr>
      <vt:lpstr>Restaurant Services</vt:lpstr>
      <vt:lpstr>Don’t Take Our Word For It…</vt:lpstr>
      <vt:lpstr>Next Steps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Elliott Garofalo</dc:creator>
  <cp:lastModifiedBy>Elliott Garofalo</cp:lastModifiedBy>
  <cp:revision>25</cp:revision>
  <dcterms:created xsi:type="dcterms:W3CDTF">2019-08-19T17:06:39Z</dcterms:created>
  <dcterms:modified xsi:type="dcterms:W3CDTF">2021-02-22T17:45:55Z</dcterms:modified>
</cp:coreProperties>
</file>